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04" r:id="rId2"/>
    <p:sldId id="353" r:id="rId3"/>
    <p:sldId id="354" r:id="rId4"/>
    <p:sldId id="376" r:id="rId5"/>
    <p:sldId id="401" r:id="rId6"/>
    <p:sldId id="400" r:id="rId7"/>
    <p:sldId id="335" r:id="rId8"/>
  </p:sldIdLst>
  <p:sldSz cx="9144000" cy="6858000" type="screen4x3"/>
  <p:notesSz cx="6797675" cy="9928225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143F"/>
    <a:srgbClr val="FF9933"/>
    <a:srgbClr val="E9F6A8"/>
    <a:srgbClr val="8B1003"/>
    <a:srgbClr val="740D02"/>
    <a:srgbClr val="A31403"/>
    <a:srgbClr val="0066FF"/>
    <a:srgbClr val="3366CC"/>
    <a:srgbClr val="339933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15" autoAdjust="0"/>
    <p:restoredTop sz="90769" autoAdjust="0"/>
  </p:normalViewPr>
  <p:slideViewPr>
    <p:cSldViewPr snapToGrid="0" showGuides="1">
      <p:cViewPr>
        <p:scale>
          <a:sx n="75" d="100"/>
          <a:sy n="75" d="100"/>
        </p:scale>
        <p:origin x="-2328" y="-594"/>
      </p:cViewPr>
      <p:guideLst>
        <p:guide orient="horz" pos="216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3F93A-6F46-4E31-BC3A-A4251C1FF5A2}" type="datetimeFigureOut">
              <a:rPr lang="cs-CZ" smtClean="0"/>
              <a:t>20.6.2016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0D7B8-7985-4F15-A3E7-5DF4CE8E2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94090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4ED2C-F0F8-4DC3-9BCD-7532FCC18DF4}" type="datetimeFigureOut">
              <a:rPr lang="cs-CZ" smtClean="0"/>
              <a:t>20.6.2016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37558-5B83-4B96-967B-AC3676FA38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0742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73731" y="6400799"/>
            <a:ext cx="4648200" cy="320675"/>
          </a:xfrm>
          <a:ln/>
        </p:spPr>
        <p:txBody>
          <a:bodyPr/>
          <a:lstStyle>
            <a:lvl1pPr>
              <a:defRPr sz="1000"/>
            </a:lvl1pPr>
          </a:lstStyle>
          <a:p>
            <a:pPr algn="r">
              <a:defRPr/>
            </a:pPr>
            <a:r>
              <a:rPr lang="cs-CZ" dirty="0">
                <a:solidFill>
                  <a:srgbClr val="000000"/>
                </a:solidFill>
              </a:rPr>
              <a:t>Podnikatelský inkubátor –CENTRUM START</a:t>
            </a:r>
          </a:p>
        </p:txBody>
      </p:sp>
    </p:spTree>
    <p:extLst>
      <p:ext uri="{BB962C8B-B14F-4D97-AF65-F5344CB8AC3E}">
        <p14:creationId xmlns:p14="http://schemas.microsoft.com/office/powerpoint/2010/main" val="1141797489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>
                <a:solidFill>
                  <a:srgbClr val="000000"/>
                </a:solidFill>
              </a:rPr>
              <a:t>29.02.2016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>
                <a:solidFill>
                  <a:srgbClr val="000000"/>
                </a:solidFill>
              </a:rPr>
              <a:t>Podnikatelský inkubátor –CENTRUM START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DA0A7-E274-43F5-B706-51A50A01636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886371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>
                <a:solidFill>
                  <a:srgbClr val="000000"/>
                </a:solidFill>
              </a:rPr>
              <a:t>29.02.2016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>
                <a:solidFill>
                  <a:srgbClr val="000000"/>
                </a:solidFill>
              </a:rPr>
              <a:t>Podnikatelský inkubátor –CENTRUM START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A8B16-43E3-4464-B497-E5755621CED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997895"/>
      </p:ext>
    </p:extLst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>
                <a:solidFill>
                  <a:srgbClr val="000000"/>
                </a:solidFill>
              </a:rPr>
              <a:t>29.02.2016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>
                <a:solidFill>
                  <a:srgbClr val="000000"/>
                </a:solidFill>
              </a:rPr>
              <a:t>Podnikatelský inkubátor –CENTRUM START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5B4B1-07D1-46CE-B642-547D148B0B3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941170"/>
      </p:ext>
    </p:extLst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>
                <a:solidFill>
                  <a:srgbClr val="000000"/>
                </a:solidFill>
              </a:rPr>
              <a:t>29.02.2016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>
                <a:solidFill>
                  <a:srgbClr val="000000"/>
                </a:solidFill>
              </a:rPr>
              <a:t>Podnikatelský inkubátor –CENTRUM START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E953B-7C1F-4233-A919-D6E5CBDAFB1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474246"/>
      </p:ext>
    </p:extLst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>
                <a:solidFill>
                  <a:srgbClr val="000000"/>
                </a:solidFill>
              </a:rPr>
              <a:t>29.02.2016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>
                <a:solidFill>
                  <a:srgbClr val="000000"/>
                </a:solidFill>
              </a:rPr>
              <a:t>Podnikatelský inkubátor –CENTRUM START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4BD63-BCED-435A-82AD-20F0B0CA77B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650230"/>
      </p:ext>
    </p:extLst>
  </p:cSld>
  <p:clrMapOvr>
    <a:masterClrMapping/>
  </p:clrMapOvr>
  <p:transition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>
                <a:solidFill>
                  <a:srgbClr val="000000"/>
                </a:solidFill>
              </a:rPr>
              <a:t>29.02.2016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>
                <a:solidFill>
                  <a:srgbClr val="000000"/>
                </a:solidFill>
              </a:rPr>
              <a:t>Podnikatelský inkubátor –CENTRUM START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4ABFD-4377-4251-8088-92BD3618350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517779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097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57628"/>
            <a:ext cx="2133600" cy="23812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>
                <a:solidFill>
                  <a:srgbClr val="000000"/>
                </a:solidFill>
              </a:rPr>
              <a:t>29.02.2016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57628"/>
            <a:ext cx="5562600" cy="238125"/>
          </a:xfr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cs-CZ" dirty="0">
                <a:solidFill>
                  <a:srgbClr val="000000"/>
                </a:solidFill>
              </a:rPr>
              <a:t>Podnikatelský inkubátor –CENTRUM START</a:t>
            </a:r>
          </a:p>
        </p:txBody>
      </p:sp>
    </p:spTree>
    <p:extLst>
      <p:ext uri="{BB962C8B-B14F-4D97-AF65-F5344CB8AC3E}">
        <p14:creationId xmlns:p14="http://schemas.microsoft.com/office/powerpoint/2010/main" val="1576909865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199" y="6400799"/>
            <a:ext cx="5370513" cy="320675"/>
          </a:xfr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cs-CZ" dirty="0">
                <a:solidFill>
                  <a:srgbClr val="000000"/>
                </a:solidFill>
              </a:rPr>
              <a:t>Podnikatelský inkubátor – CENTRUM START</a:t>
            </a:r>
          </a:p>
        </p:txBody>
      </p:sp>
    </p:spTree>
    <p:extLst>
      <p:ext uri="{BB962C8B-B14F-4D97-AF65-F5344CB8AC3E}">
        <p14:creationId xmlns:p14="http://schemas.microsoft.com/office/powerpoint/2010/main" val="3880289304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57629"/>
            <a:ext cx="5562600" cy="26384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>
                <a:solidFill>
                  <a:srgbClr val="000000"/>
                </a:solidFill>
              </a:rPr>
              <a:t>Podnikatelský inkubátor –CENTRUM START</a:t>
            </a:r>
          </a:p>
        </p:txBody>
      </p:sp>
    </p:spTree>
    <p:extLst>
      <p:ext uri="{BB962C8B-B14F-4D97-AF65-F5344CB8AC3E}">
        <p14:creationId xmlns:p14="http://schemas.microsoft.com/office/powerpoint/2010/main" val="2448019151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>
                <a:solidFill>
                  <a:srgbClr val="000000"/>
                </a:solidFill>
              </a:rPr>
              <a:t>29.02.2016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13863"/>
            <a:ext cx="5562600" cy="307612"/>
          </a:xfrm>
          <a:ln/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r>
              <a:rPr lang="cs-CZ" dirty="0">
                <a:solidFill>
                  <a:srgbClr val="000000"/>
                </a:solidFill>
              </a:rPr>
              <a:t>Podnikatelský inkubátor –CENTRUM START</a:t>
            </a:r>
          </a:p>
        </p:txBody>
      </p:sp>
    </p:spTree>
    <p:extLst>
      <p:ext uri="{BB962C8B-B14F-4D97-AF65-F5344CB8AC3E}">
        <p14:creationId xmlns:p14="http://schemas.microsoft.com/office/powerpoint/2010/main" val="1640754857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  <a:effectLst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>
                <a:solidFill>
                  <a:srgbClr val="000000"/>
                </a:solidFill>
              </a:rPr>
              <a:t>29.02.2016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>
                <a:solidFill>
                  <a:srgbClr val="000000"/>
                </a:solidFill>
              </a:rPr>
              <a:t>Podnikatelský inkubátor –CENTRUM START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D40EB-5B9A-49E1-82B8-8FCE663927E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335684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>
                <a:solidFill>
                  <a:srgbClr val="000000"/>
                </a:solidFill>
              </a:rPr>
              <a:t>29.02.2016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>
                <a:solidFill>
                  <a:srgbClr val="000000"/>
                </a:solidFill>
              </a:rPr>
              <a:t>Podnikatelský inkubátor –CENTRUM START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94E45-C2FD-475C-8CA2-9931EA618F1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051656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>
                <a:solidFill>
                  <a:srgbClr val="000000"/>
                </a:solidFill>
              </a:rPr>
              <a:t>29.02.2016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>
                <a:solidFill>
                  <a:srgbClr val="000000"/>
                </a:solidFill>
              </a:rPr>
              <a:t>Podnikatelský inkubátor –CENTRUM START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9AC3E-A6F5-4F4F-839F-E645DEB0126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243310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>
                <a:solidFill>
                  <a:srgbClr val="000000"/>
                </a:solidFill>
              </a:rPr>
              <a:t>29.02.2016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>
                <a:solidFill>
                  <a:srgbClr val="000000"/>
                </a:solidFill>
              </a:rPr>
              <a:t>Podnikatelský inkubátor –CENTRUM START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6CE39-1DCB-4D4C-84AC-4B7860935CC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351414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://www.google.cz/url?sa=i&amp;rct=j&amp;q=&amp;esrc=s&amp;frm=1&amp;source=images&amp;cd=&amp;cad=rja&amp;docid=4j6OJ0tXTTprdM&amp;tbnid=End-vx7MkpjhnM:&amp;ved=0CAUQjRw&amp;url=http://www.zs-ms-josefuvdul.com/projekty-skoly/projekty-liberecky-kraj/&amp;ei=shqtUcHtJMmatQaa1IA4&amp;bvm=bv.47244034,d.Yms&amp;psig=AFQjCNE7XmtvTbs2ynWH1vausPkSDcAIsA&amp;ust=1370385453862500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9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  <a:p>
            <a:pPr lvl="3"/>
            <a:r>
              <a:rPr lang="cs-CZ" altLang="cs-CZ" dirty="0"/>
              <a:t>Čtvrtá úroveň</a:t>
            </a:r>
          </a:p>
          <a:p>
            <a:pPr lvl="4"/>
            <a:r>
              <a:rPr lang="cs-CZ" altLang="cs-CZ" dirty="0"/>
              <a:t>Pátá úroveň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7629"/>
            <a:ext cx="5562600" cy="26384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r">
              <a:defRPr/>
            </a:pPr>
            <a:r>
              <a:rPr lang="cs-CZ" dirty="0">
                <a:solidFill>
                  <a:srgbClr val="000000"/>
                </a:solidFill>
                <a:latin typeface="Arial Narrow" pitchFamily="34" charset="0"/>
              </a:rPr>
              <a:t>Podnikatelský inkubátor – CENTRUM START</a:t>
            </a:r>
          </a:p>
        </p:txBody>
      </p:sp>
      <p:pic>
        <p:nvPicPr>
          <p:cNvPr id="7" name="Picture 10" descr="Nove_Logo_LK_rgb">
            <a:hlinkClick r:id="rId17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012" y="477837"/>
            <a:ext cx="185578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Přímá spojnice 7"/>
          <p:cNvCxnSpPr/>
          <p:nvPr userDrawn="1"/>
        </p:nvCxnSpPr>
        <p:spPr>
          <a:xfrm>
            <a:off x="457200" y="1255671"/>
            <a:ext cx="8229600" cy="13063"/>
          </a:xfrm>
          <a:prstGeom prst="line">
            <a:avLst/>
          </a:prstGeom>
          <a:ln w="3810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86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>
    <p:wipe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vana.ptackova@kraj-lbc.cz" TargetMode="External"/><Relationship Id="rId2" Type="http://schemas.openxmlformats.org/officeDocument/2006/relationships/hyperlink" Target="mailto:cerninales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817" y="1757137"/>
            <a:ext cx="8785225" cy="2408463"/>
          </a:xfrm>
        </p:spPr>
        <p:txBody>
          <a:bodyPr/>
          <a:lstStyle/>
          <a:p>
            <a:pPr eaLnBrk="1" hangingPunct="1">
              <a:spcBef>
                <a:spcPts val="600"/>
              </a:spcBef>
              <a:defRPr/>
            </a:pPr>
            <a:r>
              <a:rPr lang="cs-CZ" sz="2800" b="1" dirty="0">
                <a:solidFill>
                  <a:srgbClr val="A714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STRATEGICKÉ INTERVENCE</a:t>
            </a:r>
            <a:br>
              <a:rPr lang="cs-CZ" sz="2800" b="1" dirty="0">
                <a:solidFill>
                  <a:srgbClr val="A714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rgbClr val="A714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Akcelerátor Libereckého kraje</a:t>
            </a:r>
            <a:r>
              <a:rPr lang="cs-CZ" sz="2000" dirty="0">
                <a:solidFill>
                  <a:srgbClr val="A714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cs-CZ" sz="2000" dirty="0">
                <a:solidFill>
                  <a:srgbClr val="A714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cs-CZ" sz="2800" dirty="0">
              <a:solidFill>
                <a:srgbClr val="A714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58775" y="4376965"/>
            <a:ext cx="8785225" cy="1762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ts val="600"/>
              </a:spcBef>
              <a:defRPr/>
            </a:pPr>
            <a:r>
              <a:rPr lang="cs-CZ" sz="2000" b="1" kern="0" dirty="0">
                <a:solidFill>
                  <a:srgbClr val="A714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ALEŠ ČERNÍN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cs-CZ" sz="2000" kern="0" dirty="0">
                <a:solidFill>
                  <a:srgbClr val="A714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/>
            </a:r>
            <a:br>
              <a:rPr lang="cs-CZ" sz="2000" kern="0" dirty="0">
                <a:solidFill>
                  <a:srgbClr val="A714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</a:br>
            <a:r>
              <a:rPr lang="cs-CZ" sz="2000" kern="0" dirty="0">
                <a:solidFill>
                  <a:srgbClr val="A714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20.06.2016</a:t>
            </a:r>
            <a:endParaRPr lang="cs-CZ" sz="2800" kern="0" dirty="0">
              <a:solidFill>
                <a:srgbClr val="A7143F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283328"/>
      </p:ext>
    </p:extLst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File:Ještěd , letecký snímek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486" y="1401810"/>
            <a:ext cx="2097314" cy="1326876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3000"/>
              </a:srgbClr>
            </a:outerShdw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b="1" dirty="0">
                <a:solidFill>
                  <a:srgbClr val="A7143F"/>
                </a:solidFill>
                <a:latin typeface="Calibri" panose="020F0502020204030204" pitchFamily="34" charset="0"/>
              </a:rPr>
              <a:t>Krajská RIS3 pro Liberecký kraj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2857" y="1287009"/>
            <a:ext cx="6125029" cy="5142819"/>
          </a:xfrm>
        </p:spPr>
        <p:txBody>
          <a:bodyPr/>
          <a:lstStyle/>
          <a:p>
            <a:pPr algn="just"/>
            <a:r>
              <a:rPr lang="cs-CZ" sz="2000" b="1" dirty="0">
                <a:latin typeface="Calibri" panose="020F0502020204030204" pitchFamily="34" charset="0"/>
              </a:rPr>
              <a:t>Liberecký kraj rozvíjející </a:t>
            </a:r>
            <a:r>
              <a:rPr lang="cs-CZ" sz="2000" dirty="0">
                <a:latin typeface="Calibri" panose="020F0502020204030204" pitchFamily="34" charset="0"/>
              </a:rPr>
              <a:t>se v souladu s principy udržitelného rozvoje, opírající se o kreativní inovativní firmy schopné obstát na globálním trhu, i o mezinárodně významné instituce v sektoru vědy a výzkumu.</a:t>
            </a:r>
          </a:p>
          <a:p>
            <a:pPr algn="just"/>
            <a:r>
              <a:rPr lang="cs-CZ" sz="2000" b="1" dirty="0">
                <a:latin typeface="Calibri" panose="020F0502020204030204" pitchFamily="34" charset="0"/>
              </a:rPr>
              <a:t>Liberecký kraj podporující a iniciující spolupráci </a:t>
            </a:r>
            <a:r>
              <a:rPr lang="cs-CZ" sz="2000" dirty="0">
                <a:latin typeface="Calibri" panose="020F0502020204030204" pitchFamily="34" charset="0"/>
              </a:rPr>
              <a:t>všech subjektů inovačního podnikání a </a:t>
            </a:r>
            <a:r>
              <a:rPr lang="cs-CZ" sz="2000" dirty="0" err="1">
                <a:latin typeface="Calibri" panose="020F0502020204030204" pitchFamily="34" charset="0"/>
              </a:rPr>
              <a:t>VaV</a:t>
            </a:r>
            <a:r>
              <a:rPr lang="cs-CZ" sz="2000" dirty="0">
                <a:latin typeface="Calibri" panose="020F0502020204030204" pitchFamily="34" charset="0"/>
              </a:rPr>
              <a:t>, a to jak v regionální a národním, tak i v přeshraničním a mezinárodním prostoru.</a:t>
            </a:r>
          </a:p>
          <a:p>
            <a:pPr algn="just"/>
            <a:r>
              <a:rPr lang="cs-CZ" sz="2000" dirty="0">
                <a:latin typeface="Calibri" panose="020F0502020204030204" pitchFamily="34" charset="0"/>
              </a:rPr>
              <a:t>Zároveň </a:t>
            </a:r>
            <a:r>
              <a:rPr lang="cs-CZ" sz="2000" b="1" dirty="0">
                <a:latin typeface="Calibri" panose="020F0502020204030204" pitchFamily="34" charset="0"/>
              </a:rPr>
              <a:t>zajišťující podmínky</a:t>
            </a:r>
            <a:r>
              <a:rPr lang="cs-CZ" sz="2000" dirty="0">
                <a:latin typeface="Calibri" panose="020F0502020204030204" pitchFamily="34" charset="0"/>
              </a:rPr>
              <a:t>, aby i nové firmy a rozvíjející se obory nacházely v kraji dobré podmínky pro rozvoj díky dobré infrastruktuře a kvalitním pracovníkům.</a:t>
            </a:r>
          </a:p>
          <a:p>
            <a:pPr algn="just"/>
            <a:r>
              <a:rPr lang="cs-CZ" sz="2000" b="1" dirty="0">
                <a:latin typeface="Calibri" panose="020F0502020204030204" pitchFamily="34" charset="0"/>
              </a:rPr>
              <a:t>Liberecký kraj s kvalitním vzdělávacím systémem </a:t>
            </a:r>
            <a:r>
              <a:rPr lang="cs-CZ" sz="2000" dirty="0">
                <a:latin typeface="Calibri" panose="020F0502020204030204" pitchFamily="34" charset="0"/>
              </a:rPr>
              <a:t>utvářeným ve spolupráci škol, vzdělavatelů, zaměstnavatelů a dalších sociálních partnerů.</a:t>
            </a:r>
          </a:p>
        </p:txBody>
      </p:sp>
      <p:pic>
        <p:nvPicPr>
          <p:cNvPr id="1026" name="Picture 2" descr="http://www.allgasan.cz/lekarny/obr/kraj/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886" y="2968172"/>
            <a:ext cx="2503714" cy="2503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24632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cs-CZ" sz="2800" b="1" dirty="0">
                <a:solidFill>
                  <a:srgbClr val="A7143F"/>
                </a:solidFill>
                <a:latin typeface="Calibri" panose="020F0502020204030204" pitchFamily="34" charset="0"/>
              </a:rPr>
              <a:t>PRIORITY</a:t>
            </a:r>
            <a:br>
              <a:rPr lang="cs-CZ" sz="2800" b="1" dirty="0">
                <a:solidFill>
                  <a:srgbClr val="A7143F"/>
                </a:solidFill>
                <a:latin typeface="Calibri" panose="020F0502020204030204" pitchFamily="34" charset="0"/>
              </a:rPr>
            </a:br>
            <a:r>
              <a:rPr lang="cs-CZ" sz="2800" b="1" dirty="0">
                <a:solidFill>
                  <a:srgbClr val="A7143F"/>
                </a:solidFill>
                <a:latin typeface="Calibri" panose="020F0502020204030204" pitchFamily="34" charset="0"/>
              </a:rPr>
              <a:t>RIS3 Libereckého kraje (2014)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3208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cs-CZ" sz="2000" b="1" u="sng" dirty="0">
                <a:latin typeface="Calibri" panose="020F0502020204030204" pitchFamily="34" charset="0"/>
              </a:rPr>
              <a:t>HORIZONÁLNÍ PRIORITY:</a:t>
            </a:r>
          </a:p>
          <a:p>
            <a:pPr marL="457200" indent="-457200">
              <a:buFont typeface="+mj-lt"/>
              <a:buAutoNum type="alphaUcPeriod"/>
            </a:pPr>
            <a:r>
              <a:rPr lang="cs-CZ" sz="2000" b="1" dirty="0">
                <a:latin typeface="Calibri" panose="020F0502020204030204" pitchFamily="34" charset="0"/>
              </a:rPr>
              <a:t>LIDSKÉ ZDROJE PRO INOVACE, VĚDU A VÝZKUM</a:t>
            </a:r>
          </a:p>
          <a:p>
            <a:pPr marL="457200" indent="-457200">
              <a:buFont typeface="+mj-lt"/>
              <a:buAutoNum type="alphaUcPeriod"/>
            </a:pPr>
            <a:r>
              <a:rPr lang="cs-CZ" sz="2000" b="1" dirty="0">
                <a:latin typeface="Calibri" panose="020F0502020204030204" pitchFamily="34" charset="0"/>
              </a:rPr>
              <a:t>INOVATIVNÍ PODNIKATELSKÉ PROSTŘEDÍ</a:t>
            </a:r>
          </a:p>
          <a:p>
            <a:pPr marL="457200" indent="-457200">
              <a:buFont typeface="+mj-lt"/>
              <a:buAutoNum type="alphaUcPeriod"/>
            </a:pPr>
            <a:r>
              <a:rPr lang="cs-CZ" sz="2000" b="1" dirty="0">
                <a:latin typeface="Calibri" panose="020F0502020204030204" pitchFamily="34" charset="0"/>
              </a:rPr>
              <a:t>POSÍLENÍ SCHOPNOSTÍ </a:t>
            </a:r>
            <a:r>
              <a:rPr lang="cs-CZ" sz="2000" b="1" dirty="0" err="1">
                <a:latin typeface="Calibri" panose="020F0502020204030204" pitchFamily="34" charset="0"/>
              </a:rPr>
              <a:t>VaV</a:t>
            </a:r>
            <a:r>
              <a:rPr lang="cs-CZ" sz="2000" b="1" dirty="0">
                <a:latin typeface="Calibri" panose="020F0502020204030204" pitchFamily="34" charset="0"/>
              </a:rPr>
              <a:t> CENTER A SPECIALISTŮ VYTVÁŘET APLIKOVATELNÉ VÝSLEDKY</a:t>
            </a:r>
          </a:p>
          <a:p>
            <a:pPr marL="0" indent="0">
              <a:buNone/>
            </a:pPr>
            <a:endParaRPr lang="cs-CZ" sz="20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b="1" u="sng" dirty="0">
                <a:latin typeface="Calibri" panose="020F0502020204030204" pitchFamily="34" charset="0"/>
              </a:rPr>
              <a:t>VERTIKÁLNÍ PRIORITY (regionální znalostní specializace):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altLang="cs-CZ" sz="2000" dirty="0">
                <a:latin typeface="Calibri" panose="020F0502020204030204" pitchFamily="34" charset="0"/>
              </a:rPr>
              <a:t>Výroba strojírenských technologií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altLang="cs-CZ" sz="2000" dirty="0">
                <a:latin typeface="Calibri" panose="020F0502020204030204" pitchFamily="34" charset="0"/>
              </a:rPr>
              <a:t>Optika, dekorativní a užitné sklo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altLang="cs-CZ" sz="2000" dirty="0">
                <a:latin typeface="Calibri" panose="020F0502020204030204" pitchFamily="34" charset="0"/>
              </a:rPr>
              <a:t>Pokročilé separační a sanační technologie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altLang="cs-CZ" sz="2000" dirty="0">
                <a:latin typeface="Calibri" panose="020F0502020204030204" pitchFamily="34" charset="0"/>
              </a:rPr>
              <a:t>Pokročilé materiály na bázi textilních struktur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altLang="cs-CZ" sz="2000" dirty="0">
                <a:latin typeface="Calibri" panose="020F0502020204030204" pitchFamily="34" charset="0"/>
              </a:rPr>
              <a:t>Progresivní kovové a kompozitní materiály a technologie jejich zpracování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altLang="cs-CZ" sz="2000" dirty="0" err="1">
                <a:latin typeface="Calibri" panose="020F0502020204030204" pitchFamily="34" charset="0"/>
              </a:rPr>
              <a:t>Nanomateriály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altLang="cs-CZ" sz="2000" dirty="0">
                <a:latin typeface="Calibri" panose="020F0502020204030204" pitchFamily="34" charset="0"/>
              </a:rPr>
              <a:t>Komponenty pro dopravní zařízení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33969058"/>
      </p:ext>
    </p:extLst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400" b="1" dirty="0">
                <a:solidFill>
                  <a:srgbClr val="A7143F"/>
                </a:solidFill>
              </a:rPr>
              <a:t>Metodika zpracování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55057"/>
            <a:ext cx="8229600" cy="4844143"/>
          </a:xfrm>
        </p:spPr>
        <p:txBody>
          <a:bodyPr/>
          <a:lstStyle/>
          <a:p>
            <a:endParaRPr lang="cs-CZ" sz="20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362857" y="1640114"/>
            <a:ext cx="8323943" cy="4789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cs-CZ" sz="2400" b="1" kern="0" dirty="0"/>
              <a:t>Analýza projektových </a:t>
            </a:r>
            <a:r>
              <a:rPr lang="cs-CZ" sz="2400" b="1" kern="0" dirty="0" err="1"/>
              <a:t>fišé</a:t>
            </a:r>
            <a:r>
              <a:rPr lang="cs-CZ" sz="2400" b="1" kern="0" dirty="0"/>
              <a:t> v rámci Akčního plánu 2014 a shromážděných námětů 2014-03/2016</a:t>
            </a:r>
          </a:p>
          <a:p>
            <a:pPr algn="just"/>
            <a:r>
              <a:rPr lang="cs-CZ" sz="2400" b="1" kern="0" dirty="0"/>
              <a:t>Jednání pracovních skupin v regionu (projekt Inkubátor, projekt SBC)</a:t>
            </a:r>
          </a:p>
          <a:p>
            <a:pPr algn="just"/>
            <a:r>
              <a:rPr lang="cs-CZ" sz="2400" b="1" dirty="0"/>
              <a:t>Seminář Inteligentní specializace RIS3: „Od akademického konceptu k evropské politice a české praxi„ prof. </a:t>
            </a:r>
            <a:r>
              <a:rPr lang="cs-CZ" sz="2400" b="1" dirty="0" err="1"/>
              <a:t>Dominique</a:t>
            </a:r>
            <a:r>
              <a:rPr lang="cs-CZ" sz="2400" b="1" dirty="0"/>
              <a:t> </a:t>
            </a:r>
            <a:r>
              <a:rPr lang="cs-CZ" sz="2400" b="1" dirty="0" err="1"/>
              <a:t>Foray</a:t>
            </a:r>
            <a:r>
              <a:rPr lang="cs-CZ" sz="2400" b="1" dirty="0"/>
              <a:t> (04/2016 Praha)</a:t>
            </a:r>
            <a:endParaRPr lang="cs-CZ" sz="2400" b="1" kern="0" dirty="0"/>
          </a:p>
          <a:p>
            <a:pPr algn="just"/>
            <a:r>
              <a:rPr lang="cs-CZ" sz="2400" b="1" kern="0" dirty="0"/>
              <a:t>Jednání regionálních RIS3 týmů z ČR (04/2016, Dolní Břežany)</a:t>
            </a:r>
          </a:p>
          <a:p>
            <a:pPr algn="just"/>
            <a:r>
              <a:rPr lang="cs-CZ" sz="2400" b="1" kern="0" dirty="0"/>
              <a:t>Závěry z pracovní cesty do WATERLOO (05/2016 Kanada)</a:t>
            </a:r>
          </a:p>
          <a:p>
            <a:pPr algn="just"/>
            <a:r>
              <a:rPr lang="cs-CZ" sz="2400" b="1" kern="0" dirty="0"/>
              <a:t>Jednání se zástupci MŠMT (povinná konzultace k projektu Akcelerátoru a strategickým intervencím (19.5.2016)</a:t>
            </a:r>
          </a:p>
          <a:p>
            <a:pPr algn="just"/>
            <a:r>
              <a:rPr lang="cs-CZ" sz="2400" b="1" kern="0" dirty="0"/>
              <a:t>Průběžný monitoring projektových záměrů v regionu</a:t>
            </a:r>
          </a:p>
        </p:txBody>
      </p:sp>
    </p:spTree>
    <p:extLst>
      <p:ext uri="{BB962C8B-B14F-4D97-AF65-F5344CB8AC3E}">
        <p14:creationId xmlns:p14="http://schemas.microsoft.com/office/powerpoint/2010/main" val="2242667810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400" b="1" dirty="0">
                <a:solidFill>
                  <a:srgbClr val="A7143F"/>
                </a:solidFill>
              </a:rPr>
              <a:t>Základní kritéria strategických intervencí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55057"/>
            <a:ext cx="8229600" cy="4844143"/>
          </a:xfrm>
        </p:spPr>
        <p:txBody>
          <a:bodyPr/>
          <a:lstStyle/>
          <a:p>
            <a:endParaRPr lang="cs-CZ" sz="20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362857" y="1640114"/>
            <a:ext cx="8323943" cy="4789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cs-CZ" sz="2400" b="1" kern="0" dirty="0"/>
              <a:t>Min. 3 projektové záměry ve formě projektových </a:t>
            </a:r>
            <a:r>
              <a:rPr lang="cs-CZ" sz="2400" b="1" kern="0" dirty="0" err="1"/>
              <a:t>fišé</a:t>
            </a:r>
            <a:endParaRPr lang="cs-CZ" sz="2400" b="1" kern="0" dirty="0"/>
          </a:p>
          <a:p>
            <a:pPr algn="just"/>
            <a:endParaRPr lang="cs-CZ" sz="2400" b="1" kern="0" dirty="0"/>
          </a:p>
          <a:p>
            <a:pPr algn="just"/>
            <a:r>
              <a:rPr lang="cs-CZ" sz="2400" b="1" kern="0" dirty="0"/>
              <a:t>Kritéria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b="1" kern="0" dirty="0"/>
              <a:t>Kritérium k příspěvku plnění RIS3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b="1" kern="0" dirty="0"/>
              <a:t>Kritérium posílení spolupráce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b="1" kern="0" dirty="0"/>
              <a:t>Kritérium pro soukromý sektor v regionu nebo mimo region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b="1" kern="0" dirty="0"/>
              <a:t>Kritérium inteligentní specializace (vliv na horizontální a vertikální domény)</a:t>
            </a:r>
          </a:p>
        </p:txBody>
      </p:sp>
    </p:spTree>
    <p:extLst>
      <p:ext uri="{BB962C8B-B14F-4D97-AF65-F5344CB8AC3E}">
        <p14:creationId xmlns:p14="http://schemas.microsoft.com/office/powerpoint/2010/main" val="368933995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400" b="1" dirty="0">
                <a:solidFill>
                  <a:srgbClr val="A7143F"/>
                </a:solidFill>
              </a:rPr>
              <a:t>Navrhované strategické projekty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55057"/>
            <a:ext cx="8229600" cy="4844143"/>
          </a:xfrm>
        </p:spPr>
        <p:txBody>
          <a:bodyPr/>
          <a:lstStyle/>
          <a:p>
            <a:endParaRPr lang="cs-CZ" sz="20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566" y="2201343"/>
            <a:ext cx="8512868" cy="245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807763"/>
      </p:ext>
    </p:extLst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400" b="1" dirty="0">
                <a:solidFill>
                  <a:srgbClr val="A7143F"/>
                </a:solidFill>
                <a:latin typeface="Calibri" panose="020F0502020204030204" pitchFamily="34" charset="0"/>
              </a:rPr>
              <a:t>„Dobrá vize je příležitost tvořit budoucnost“</a:t>
            </a:r>
            <a:br>
              <a:rPr lang="cs-CZ" sz="2400" b="1" dirty="0">
                <a:solidFill>
                  <a:srgbClr val="A7143F"/>
                </a:solidFill>
                <a:latin typeface="Calibri" panose="020F0502020204030204" pitchFamily="34" charset="0"/>
              </a:rPr>
            </a:br>
            <a:r>
              <a:rPr lang="cs-CZ" sz="1400" b="1" dirty="0">
                <a:solidFill>
                  <a:srgbClr val="A7143F"/>
                </a:solidFill>
                <a:latin typeface="Calibri" panose="020F0502020204030204" pitchFamily="34" charset="0"/>
              </a:rPr>
              <a:t>Aleš Černín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/>
              <a:t>Kontakty: </a:t>
            </a:r>
          </a:p>
          <a:p>
            <a:pPr marL="0" indent="0">
              <a:buNone/>
            </a:pPr>
            <a:r>
              <a:rPr lang="cs-CZ" sz="2400" dirty="0"/>
              <a:t>Aleš Černín</a:t>
            </a:r>
          </a:p>
          <a:p>
            <a:pPr marL="0" indent="0">
              <a:buNone/>
            </a:pPr>
            <a:r>
              <a:rPr lang="cs-CZ" sz="2400" dirty="0">
                <a:hlinkClick r:id="rId2"/>
              </a:rPr>
              <a:t>cerninales@gmail.com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MT: +420 774 02 06 26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Ivana Ptáčková</a:t>
            </a:r>
          </a:p>
          <a:p>
            <a:pPr marL="0" indent="0">
              <a:buNone/>
            </a:pPr>
            <a:r>
              <a:rPr lang="cs-CZ" sz="2400" dirty="0">
                <a:hlinkClick r:id="rId3"/>
              </a:rPr>
              <a:t>Ivana.ptackova@kraj-lbc.cz</a:t>
            </a:r>
            <a:r>
              <a:rPr lang="cs-CZ" sz="2400" dirty="0"/>
              <a:t> </a:t>
            </a:r>
          </a:p>
          <a:p>
            <a:pPr marL="0" indent="0">
              <a:buNone/>
            </a:pPr>
            <a:r>
              <a:rPr lang="cs-CZ" sz="2400" dirty="0"/>
              <a:t>485 226 577</a:t>
            </a:r>
          </a:p>
          <a:p>
            <a:pPr algn="r" eaLnBrk="1" hangingPunct="1">
              <a:buFontTx/>
              <a:buNone/>
            </a:pPr>
            <a:endParaRPr lang="cs-CZ" altLang="cs-CZ" sz="36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00585076"/>
      </p:ext>
    </p:extLst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F2ABF6FF054674DAB71197542992782" ma:contentTypeVersion="11" ma:contentTypeDescription="Vytvoří nový dokument" ma:contentTypeScope="" ma:versionID="48fbd3b5d95600b54fe6aa5c37ac32c3">
  <xsd:schema xmlns:xsd="http://www.w3.org/2001/XMLSchema" xmlns:xs="http://www.w3.org/2001/XMLSchema" xmlns:p="http://schemas.microsoft.com/office/2006/metadata/properties" xmlns:ns2="050926a8-9408-4285-868e-127d9b0cf5e5" targetNamespace="http://schemas.microsoft.com/office/2006/metadata/properties" ma:root="true" ma:fieldsID="68efee6a92326173d1aac451b7648fe6" ns2:_="">
    <xsd:import namespace="050926a8-9408-4285-868e-127d9b0cf5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0926a8-9408-4285-868e-127d9b0cf5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5CCAD5-118D-459B-8D93-375B63EA5385}"/>
</file>

<file path=customXml/itemProps2.xml><?xml version="1.0" encoding="utf-8"?>
<ds:datastoreItem xmlns:ds="http://schemas.openxmlformats.org/officeDocument/2006/customXml" ds:itemID="{DDE2741D-8D48-4784-81EA-5CFF706E79E5}"/>
</file>

<file path=customXml/itemProps3.xml><?xml version="1.0" encoding="utf-8"?>
<ds:datastoreItem xmlns:ds="http://schemas.openxmlformats.org/officeDocument/2006/customXml" ds:itemID="{58428A2C-7792-4F2F-BCB9-7D39227715A1}"/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10187</TotalTime>
  <Words>290</Words>
  <Application>Microsoft Office PowerPoint</Application>
  <PresentationFormat>Předvádění na obrazovce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1_Výchozí návrh</vt:lpstr>
      <vt:lpstr>STRATEGICKÉ INTERVENCE Akcelerátor Libereckého kraje </vt:lpstr>
      <vt:lpstr>Krajská RIS3 pro Liberecký kraj</vt:lpstr>
      <vt:lpstr>PRIORITY RIS3 Libereckého kraje (2014)</vt:lpstr>
      <vt:lpstr>Metodika zpracování</vt:lpstr>
      <vt:lpstr>Základní kritéria strategických intervencí</vt:lpstr>
      <vt:lpstr>Navrhované strategické projekty</vt:lpstr>
      <vt:lpstr>„Dobrá vize je příležitost tvořit budoucnost“ Aleš Černín</vt:lpstr>
    </vt:vector>
  </TitlesOfParts>
  <Company>BABIG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Směrnice k systému přípravy a realizace projektů</dc:title>
  <dc:subject>Směrnice RK</dc:subject>
  <dc:creator>Leoš Křeček</dc:creator>
  <cp:lastModifiedBy>Ptackova Ivana</cp:lastModifiedBy>
  <cp:revision>402</cp:revision>
  <cp:lastPrinted>2015-10-12T07:06:20Z</cp:lastPrinted>
  <dcterms:created xsi:type="dcterms:W3CDTF">2007-06-26T22:35:24Z</dcterms:created>
  <dcterms:modified xsi:type="dcterms:W3CDTF">2016-06-20T10:21:26Z</dcterms:modified>
  <cp:category>Příprava a realizace projektů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0x010100DF2ABF6FF054674DAB71197542992782</vt:lpwstr>
  </property>
</Properties>
</file>